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550" r:id="rId3"/>
    <p:sldId id="635" r:id="rId4"/>
    <p:sldId id="636" r:id="rId5"/>
    <p:sldId id="670" r:id="rId6"/>
    <p:sldId id="638" r:id="rId7"/>
    <p:sldId id="642" r:id="rId8"/>
    <p:sldId id="643" r:id="rId9"/>
    <p:sldId id="644" r:id="rId10"/>
    <p:sldId id="649" r:id="rId11"/>
    <p:sldId id="650" r:id="rId12"/>
    <p:sldId id="664" r:id="rId13"/>
    <p:sldId id="654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8" r:id="rId22"/>
    <p:sldId id="44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  <p:cmAuthor id="2" name="PC" initials="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FA8DB"/>
    <a:srgbClr val="7CAFDE"/>
    <a:srgbClr val="8EBAE2"/>
    <a:srgbClr val="FF6405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44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BF786-00CC-4E72-A793-A15AF36643A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1E42DE2-28F9-4292-82FD-2378C603AC25}">
      <dgm:prSet phldrT="[Text]"/>
      <dgm:spPr/>
      <dgm:t>
        <a:bodyPr/>
        <a:lstStyle/>
        <a:p>
          <a:r>
            <a:rPr lang="en-ZA" dirty="0" err="1"/>
            <a:t>Trước</a:t>
          </a:r>
          <a:r>
            <a:rPr lang="en-ZA" dirty="0"/>
            <a:t> XN</a:t>
          </a:r>
        </a:p>
      </dgm:t>
    </dgm:pt>
    <dgm:pt modelId="{5C0F85E2-8F5A-434B-8DFB-DC4BD2FD5C96}" type="parTrans" cxnId="{3983A215-B79D-4324-AD9C-6464A548107B}">
      <dgm:prSet/>
      <dgm:spPr/>
      <dgm:t>
        <a:bodyPr/>
        <a:lstStyle/>
        <a:p>
          <a:endParaRPr lang="en-ZA"/>
        </a:p>
      </dgm:t>
    </dgm:pt>
    <dgm:pt modelId="{73F3377B-57E1-4A65-9A8B-C1BB14C2F220}" type="sibTrans" cxnId="{3983A215-B79D-4324-AD9C-6464A548107B}">
      <dgm:prSet/>
      <dgm:spPr/>
      <dgm:t>
        <a:bodyPr/>
        <a:lstStyle/>
        <a:p>
          <a:endParaRPr lang="en-ZA"/>
        </a:p>
      </dgm:t>
    </dgm:pt>
    <dgm:pt modelId="{BA7AE837-CB14-4189-8384-949B32CB1152}">
      <dgm:prSet phldrT="[Text]" custT="1"/>
      <dgm:spPr/>
      <dgm:t>
        <a:bodyPr/>
        <a:lstStyle/>
        <a:p>
          <a:pPr algn="l"/>
          <a:r>
            <a:rPr lang="en-ZA" sz="3500" dirty="0" smtClean="0"/>
            <a:t>+ </a:t>
          </a:r>
          <a:r>
            <a:rPr lang="en-ZA" sz="3500" b="1" dirty="0" err="1" smtClean="0"/>
            <a:t>Bảo</a:t>
          </a:r>
          <a:r>
            <a:rPr lang="en-ZA" sz="3500" b="1" dirty="0" smtClean="0"/>
            <a:t> </a:t>
          </a:r>
          <a:r>
            <a:rPr lang="en-ZA" sz="3500" b="1" dirty="0" err="1"/>
            <a:t>quản</a:t>
          </a:r>
          <a:r>
            <a:rPr lang="en-ZA" sz="3500" b="1" dirty="0"/>
            <a:t> </a:t>
          </a:r>
          <a:r>
            <a:rPr lang="en-ZA" sz="3500" dirty="0"/>
            <a:t>sinh </a:t>
          </a:r>
          <a:r>
            <a:rPr lang="en-ZA" sz="3500" dirty="0" err="1"/>
            <a:t>phẩm</a:t>
          </a:r>
          <a:r>
            <a:rPr lang="en-ZA" sz="3500" dirty="0"/>
            <a:t>/</a:t>
          </a:r>
          <a:r>
            <a:rPr lang="en-ZA" sz="3500" dirty="0" err="1"/>
            <a:t>kít</a:t>
          </a:r>
          <a:r>
            <a:rPr lang="en-ZA" sz="3500" dirty="0"/>
            <a:t> </a:t>
          </a:r>
          <a:r>
            <a:rPr lang="en-ZA" sz="3500" dirty="0" err="1"/>
            <a:t>đúng</a:t>
          </a:r>
          <a:r>
            <a:rPr lang="en-ZA" sz="3500" dirty="0"/>
            <a:t> </a:t>
          </a:r>
          <a:r>
            <a:rPr lang="en-ZA" sz="3500" dirty="0" err="1" smtClean="0"/>
            <a:t>cách</a:t>
          </a:r>
          <a:endParaRPr lang="en-ZA" sz="3500" dirty="0" smtClean="0"/>
        </a:p>
        <a:p>
          <a:pPr algn="l"/>
          <a:r>
            <a:rPr lang="en-ZA" sz="3500" dirty="0" smtClean="0"/>
            <a:t>+ </a:t>
          </a:r>
          <a:r>
            <a:rPr lang="en-ZA" sz="3500" b="1" dirty="0" err="1" smtClean="0"/>
            <a:t>Chỉ</a:t>
          </a:r>
          <a:r>
            <a:rPr lang="en-ZA" sz="3500" b="1" dirty="0" smtClean="0"/>
            <a:t> </a:t>
          </a:r>
          <a:r>
            <a:rPr lang="en-ZA" sz="3500" b="1" dirty="0" err="1"/>
            <a:t>định</a:t>
          </a:r>
          <a:r>
            <a:rPr lang="en-ZA" sz="3500" b="1" dirty="0"/>
            <a:t> </a:t>
          </a:r>
          <a:r>
            <a:rPr lang="en-ZA" sz="3500" b="1" dirty="0" err="1"/>
            <a:t>đúng</a:t>
          </a:r>
          <a:r>
            <a:rPr lang="en-ZA" sz="3500" b="1" dirty="0"/>
            <a:t> </a:t>
          </a:r>
        </a:p>
        <a:p>
          <a:pPr algn="l"/>
          <a:r>
            <a:rPr lang="en-ZA" sz="3500" b="1" dirty="0" err="1"/>
            <a:t>đổi</a:t>
          </a:r>
          <a:r>
            <a:rPr lang="en-ZA" sz="3500" b="1" dirty="0"/>
            <a:t> </a:t>
          </a:r>
          <a:r>
            <a:rPr lang="en-ZA" sz="3500" b="1" dirty="0" err="1"/>
            <a:t>tượng</a:t>
          </a:r>
          <a:r>
            <a:rPr lang="en-ZA" sz="3500" b="1" dirty="0"/>
            <a:t> </a:t>
          </a:r>
          <a:r>
            <a:rPr lang="en-ZA" sz="3500" b="1" dirty="0" smtClean="0"/>
            <a:t>XN</a:t>
          </a:r>
          <a:endParaRPr lang="en-ZA" sz="3500" b="1" dirty="0"/>
        </a:p>
        <a:p>
          <a:pPr algn="l"/>
          <a:r>
            <a:rPr lang="en-ZA" sz="3500" dirty="0" smtClean="0"/>
            <a:t>+ </a:t>
          </a:r>
          <a:r>
            <a:rPr lang="en-ZA" sz="3500" b="1" dirty="0" smtClean="0"/>
            <a:t>Thu </a:t>
          </a:r>
          <a:r>
            <a:rPr lang="en-ZA" sz="3500" b="1" dirty="0" err="1"/>
            <a:t>thập</a:t>
          </a:r>
          <a:r>
            <a:rPr lang="en-ZA" sz="3500" b="1" dirty="0"/>
            <a:t> </a:t>
          </a:r>
          <a:r>
            <a:rPr lang="en-ZA" sz="3500" b="1" dirty="0" err="1"/>
            <a:t>mẫu</a:t>
          </a:r>
          <a:r>
            <a:rPr lang="en-ZA" sz="3500" b="1" dirty="0"/>
            <a:t> </a:t>
          </a:r>
        </a:p>
        <a:p>
          <a:pPr algn="l"/>
          <a:r>
            <a:rPr lang="en-ZA" sz="3500" b="1" dirty="0" err="1"/>
            <a:t>đúng</a:t>
          </a:r>
          <a:r>
            <a:rPr lang="en-ZA" sz="3500" b="1" dirty="0"/>
            <a:t> </a:t>
          </a:r>
          <a:r>
            <a:rPr lang="en-ZA" sz="3500" b="1" dirty="0" err="1"/>
            <a:t>cách</a:t>
          </a:r>
          <a:endParaRPr lang="en-ZA" sz="3500" b="1" dirty="0"/>
        </a:p>
      </dgm:t>
    </dgm:pt>
    <dgm:pt modelId="{0DA5989A-34D5-44CD-B4A4-972A66A408B0}" type="sibTrans" cxnId="{D68AE568-0C2E-4473-A045-6DFB81A1CEAE}">
      <dgm:prSet/>
      <dgm:spPr/>
      <dgm:t>
        <a:bodyPr/>
        <a:lstStyle/>
        <a:p>
          <a:endParaRPr lang="en-ZA"/>
        </a:p>
      </dgm:t>
    </dgm:pt>
    <dgm:pt modelId="{AD72ADFE-F6F7-4BEC-935E-D2B960AB4F40}" type="parTrans" cxnId="{D68AE568-0C2E-4473-A045-6DFB81A1CEAE}">
      <dgm:prSet/>
      <dgm:spPr/>
      <dgm:t>
        <a:bodyPr/>
        <a:lstStyle/>
        <a:p>
          <a:endParaRPr lang="en-ZA"/>
        </a:p>
      </dgm:t>
    </dgm:pt>
    <dgm:pt modelId="{D0AC5A13-1D16-4ED1-999B-B11C0C96AAB7}" type="pres">
      <dgm:prSet presAssocID="{7F2BF786-00CC-4E72-A793-A15AF36643A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1035B2-6C3F-4BCF-B6B6-A48C7C52AA72}" type="pres">
      <dgm:prSet presAssocID="{01E42DE2-28F9-4292-82FD-2378C603AC25}" presName="compNode" presStyleCnt="0"/>
      <dgm:spPr/>
    </dgm:pt>
    <dgm:pt modelId="{D6F9923C-5C90-4ED0-A278-AF09A02679DB}" type="pres">
      <dgm:prSet presAssocID="{01E42DE2-28F9-4292-82FD-2378C603AC25}" presName="noGeometry" presStyleCnt="0"/>
      <dgm:spPr/>
    </dgm:pt>
    <dgm:pt modelId="{D98529C0-F50C-40F6-9D2B-8832715A262B}" type="pres">
      <dgm:prSet presAssocID="{01E42DE2-28F9-4292-82FD-2378C603AC25}" presName="childTextVisible" presStyleLbl="bgAccFollowNode1" presStyleIdx="0" presStyleCnt="1" custScaleX="119928" custScaleY="89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38B4-D08F-4F4F-870E-0D5C5CEC31C3}" type="pres">
      <dgm:prSet presAssocID="{01E42DE2-28F9-4292-82FD-2378C603AC25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37828790-061C-4229-B94C-7312DD9B739C}" type="pres">
      <dgm:prSet presAssocID="{01E42DE2-28F9-4292-82FD-2378C603AC25}" presName="parentText" presStyleLbl="node1" presStyleIdx="0" presStyleCnt="1" custLinFactNeighborX="-34833" custLinFactNeighborY="10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1DDD8-BEDE-4912-86D5-DD0FEC216E1F}" type="presOf" srcId="{01E42DE2-28F9-4292-82FD-2378C603AC25}" destId="{37828790-061C-4229-B94C-7312DD9B739C}" srcOrd="0" destOrd="0" presId="urn:microsoft.com/office/officeart/2005/8/layout/hProcess6"/>
    <dgm:cxn modelId="{3983A215-B79D-4324-AD9C-6464A548107B}" srcId="{7F2BF786-00CC-4E72-A793-A15AF36643A7}" destId="{01E42DE2-28F9-4292-82FD-2378C603AC25}" srcOrd="0" destOrd="0" parTransId="{5C0F85E2-8F5A-434B-8DFB-DC4BD2FD5C96}" sibTransId="{73F3377B-57E1-4A65-9A8B-C1BB14C2F220}"/>
    <dgm:cxn modelId="{03BF715B-7FE5-4762-ADAE-CA3272D8F38F}" type="presOf" srcId="{7F2BF786-00CC-4E72-A793-A15AF36643A7}" destId="{D0AC5A13-1D16-4ED1-999B-B11C0C96AAB7}" srcOrd="0" destOrd="0" presId="urn:microsoft.com/office/officeart/2005/8/layout/hProcess6"/>
    <dgm:cxn modelId="{D68AE568-0C2E-4473-A045-6DFB81A1CEAE}" srcId="{01E42DE2-28F9-4292-82FD-2378C603AC25}" destId="{BA7AE837-CB14-4189-8384-949B32CB1152}" srcOrd="0" destOrd="0" parTransId="{AD72ADFE-F6F7-4BEC-935E-D2B960AB4F40}" sibTransId="{0DA5989A-34D5-44CD-B4A4-972A66A408B0}"/>
    <dgm:cxn modelId="{B2A90A72-EE2D-41D8-B2EC-A56E7F1C4621}" type="presOf" srcId="{BA7AE837-CB14-4189-8384-949B32CB1152}" destId="{D98529C0-F50C-40F6-9D2B-8832715A262B}" srcOrd="0" destOrd="0" presId="urn:microsoft.com/office/officeart/2005/8/layout/hProcess6"/>
    <dgm:cxn modelId="{4934B4AD-1116-4DF0-B81C-468DDEE497BF}" type="presOf" srcId="{BA7AE837-CB14-4189-8384-949B32CB1152}" destId="{F6F238B4-D08F-4F4F-870E-0D5C5CEC31C3}" srcOrd="1" destOrd="0" presId="urn:microsoft.com/office/officeart/2005/8/layout/hProcess6"/>
    <dgm:cxn modelId="{4A1DD1BD-2E4D-43E8-B515-D54AC7D4BC2D}" type="presParOf" srcId="{D0AC5A13-1D16-4ED1-999B-B11C0C96AAB7}" destId="{A81035B2-6C3F-4BCF-B6B6-A48C7C52AA72}" srcOrd="0" destOrd="0" presId="urn:microsoft.com/office/officeart/2005/8/layout/hProcess6"/>
    <dgm:cxn modelId="{2444BD63-0F1E-4DC8-B28C-D25593D78740}" type="presParOf" srcId="{A81035B2-6C3F-4BCF-B6B6-A48C7C52AA72}" destId="{D6F9923C-5C90-4ED0-A278-AF09A02679DB}" srcOrd="0" destOrd="0" presId="urn:microsoft.com/office/officeart/2005/8/layout/hProcess6"/>
    <dgm:cxn modelId="{FFE2B317-807D-4A68-B4AD-3A28F381D5B2}" type="presParOf" srcId="{A81035B2-6C3F-4BCF-B6B6-A48C7C52AA72}" destId="{D98529C0-F50C-40F6-9D2B-8832715A262B}" srcOrd="1" destOrd="0" presId="urn:microsoft.com/office/officeart/2005/8/layout/hProcess6"/>
    <dgm:cxn modelId="{4AA369F5-BF3F-4D23-B468-5999016FF697}" type="presParOf" srcId="{A81035B2-6C3F-4BCF-B6B6-A48C7C52AA72}" destId="{F6F238B4-D08F-4F4F-870E-0D5C5CEC31C3}" srcOrd="2" destOrd="0" presId="urn:microsoft.com/office/officeart/2005/8/layout/hProcess6"/>
    <dgm:cxn modelId="{1F108AD0-4E4D-4746-BDDC-62428B5934F0}" type="presParOf" srcId="{A81035B2-6C3F-4BCF-B6B6-A48C7C52AA72}" destId="{37828790-061C-4229-B94C-7312DD9B739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529C0-F50C-40F6-9D2B-8832715A262B}">
      <dsp:nvSpPr>
        <dsp:cNvPr id="0" name=""/>
        <dsp:cNvSpPr/>
      </dsp:nvSpPr>
      <dsp:spPr>
        <a:xfrm>
          <a:off x="1618294" y="308477"/>
          <a:ext cx="8458556" cy="554827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0" tIns="22225" rIns="44450" bIns="22225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+ </a:t>
          </a:r>
          <a:r>
            <a:rPr lang="en-ZA" sz="3500" b="1" kern="1200" dirty="0" err="1" smtClean="0"/>
            <a:t>Bảo</a:t>
          </a:r>
          <a:r>
            <a:rPr lang="en-ZA" sz="3500" b="1" kern="1200" dirty="0" smtClean="0"/>
            <a:t> </a:t>
          </a:r>
          <a:r>
            <a:rPr lang="en-ZA" sz="3500" b="1" kern="1200" dirty="0" err="1"/>
            <a:t>quản</a:t>
          </a:r>
          <a:r>
            <a:rPr lang="en-ZA" sz="3500" b="1" kern="1200" dirty="0"/>
            <a:t> </a:t>
          </a:r>
          <a:r>
            <a:rPr lang="en-ZA" sz="3500" kern="1200" dirty="0"/>
            <a:t>sinh </a:t>
          </a:r>
          <a:r>
            <a:rPr lang="en-ZA" sz="3500" kern="1200" dirty="0" err="1"/>
            <a:t>phẩm</a:t>
          </a:r>
          <a:r>
            <a:rPr lang="en-ZA" sz="3500" kern="1200" dirty="0"/>
            <a:t>/</a:t>
          </a:r>
          <a:r>
            <a:rPr lang="en-ZA" sz="3500" kern="1200" dirty="0" err="1"/>
            <a:t>kít</a:t>
          </a:r>
          <a:r>
            <a:rPr lang="en-ZA" sz="3500" kern="1200" dirty="0"/>
            <a:t> </a:t>
          </a:r>
          <a:r>
            <a:rPr lang="en-ZA" sz="3500" kern="1200" dirty="0" err="1"/>
            <a:t>đúng</a:t>
          </a:r>
          <a:r>
            <a:rPr lang="en-ZA" sz="3500" kern="1200" dirty="0"/>
            <a:t> </a:t>
          </a:r>
          <a:r>
            <a:rPr lang="en-ZA" sz="3500" kern="1200" dirty="0" err="1" smtClean="0"/>
            <a:t>cách</a:t>
          </a:r>
          <a:endParaRPr lang="en-ZA" sz="3500" kern="1200" dirty="0" smtClean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+ </a:t>
          </a:r>
          <a:r>
            <a:rPr lang="en-ZA" sz="3500" b="1" kern="1200" dirty="0" err="1" smtClean="0"/>
            <a:t>Chỉ</a:t>
          </a:r>
          <a:r>
            <a:rPr lang="en-ZA" sz="3500" b="1" kern="1200" dirty="0" smtClean="0"/>
            <a:t> </a:t>
          </a:r>
          <a:r>
            <a:rPr lang="en-ZA" sz="3500" b="1" kern="1200" dirty="0" err="1"/>
            <a:t>định</a:t>
          </a:r>
          <a:r>
            <a:rPr lang="en-ZA" sz="3500" b="1" kern="1200" dirty="0"/>
            <a:t> </a:t>
          </a:r>
          <a:r>
            <a:rPr lang="en-ZA" sz="3500" b="1" kern="1200" dirty="0" err="1"/>
            <a:t>đúng</a:t>
          </a:r>
          <a:r>
            <a:rPr lang="en-ZA" sz="3500" b="1" kern="1200" dirty="0"/>
            <a:t> 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b="1" kern="1200" dirty="0" err="1"/>
            <a:t>đổi</a:t>
          </a:r>
          <a:r>
            <a:rPr lang="en-ZA" sz="3500" b="1" kern="1200" dirty="0"/>
            <a:t> </a:t>
          </a:r>
          <a:r>
            <a:rPr lang="en-ZA" sz="3500" b="1" kern="1200" dirty="0" err="1"/>
            <a:t>tượng</a:t>
          </a:r>
          <a:r>
            <a:rPr lang="en-ZA" sz="3500" b="1" kern="1200" dirty="0"/>
            <a:t> </a:t>
          </a:r>
          <a:r>
            <a:rPr lang="en-ZA" sz="3500" b="1" kern="1200" dirty="0" smtClean="0"/>
            <a:t>XN</a:t>
          </a:r>
          <a:endParaRPr lang="en-ZA" sz="3500" b="1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kern="1200" dirty="0" smtClean="0"/>
            <a:t>+ </a:t>
          </a:r>
          <a:r>
            <a:rPr lang="en-ZA" sz="3500" b="1" kern="1200" dirty="0" smtClean="0"/>
            <a:t>Thu </a:t>
          </a:r>
          <a:r>
            <a:rPr lang="en-ZA" sz="3500" b="1" kern="1200" dirty="0" err="1"/>
            <a:t>thập</a:t>
          </a:r>
          <a:r>
            <a:rPr lang="en-ZA" sz="3500" b="1" kern="1200" dirty="0"/>
            <a:t> </a:t>
          </a:r>
          <a:r>
            <a:rPr lang="en-ZA" sz="3500" b="1" kern="1200" dirty="0" err="1"/>
            <a:t>mẫu</a:t>
          </a:r>
          <a:r>
            <a:rPr lang="en-ZA" sz="3500" b="1" kern="1200" dirty="0"/>
            <a:t> 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500" b="1" kern="1200" dirty="0" err="1"/>
            <a:t>đúng</a:t>
          </a:r>
          <a:r>
            <a:rPr lang="en-ZA" sz="3500" b="1" kern="1200" dirty="0"/>
            <a:t> </a:t>
          </a:r>
          <a:r>
            <a:rPr lang="en-ZA" sz="3500" b="1" kern="1200" dirty="0" err="1"/>
            <a:t>cách</a:t>
          </a:r>
          <a:endParaRPr lang="en-ZA" sz="3500" b="1" kern="1200" dirty="0"/>
        </a:p>
      </dsp:txBody>
      <dsp:txXfrm>
        <a:off x="3732934" y="1140719"/>
        <a:ext cx="4402019" cy="3883795"/>
      </dsp:txXfrm>
    </dsp:sp>
    <dsp:sp modelId="{37828790-061C-4229-B94C-7312DD9B739C}">
      <dsp:nvSpPr>
        <dsp:cNvPr id="0" name=""/>
        <dsp:cNvSpPr/>
      </dsp:nvSpPr>
      <dsp:spPr>
        <a:xfrm>
          <a:off x="0" y="1356952"/>
          <a:ext cx="3526514" cy="3526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6500" kern="1200" dirty="0" err="1"/>
            <a:t>Trước</a:t>
          </a:r>
          <a:r>
            <a:rPr lang="en-ZA" sz="6500" kern="1200" dirty="0"/>
            <a:t> XN</a:t>
          </a:r>
        </a:p>
      </dsp:txBody>
      <dsp:txXfrm>
        <a:off x="516446" y="1873398"/>
        <a:ext cx="2493622" cy="2493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EFCE7-0773-4B06-BF5D-A9F60CA589C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3E6F-61B7-478C-85C6-36E27743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7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33BF-3ADA-47FE-A44B-9672F31499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12B9-D4FE-4BE1-AC51-8CB8E16D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7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612B9-D4FE-4BE1-AC51-8CB8E16D117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8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3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2. </a:t>
            </a:r>
            <a:r>
              <a:rPr lang="vi-VN" sz="1200" dirty="0"/>
              <a:t>Cởi áo choàng và găng tay trước khi rời khu vực làm việc</a:t>
            </a:r>
            <a:r>
              <a:rPr lang="en-US" sz="1200" dirty="0"/>
              <a:t> (</a:t>
            </a:r>
            <a:r>
              <a:rPr lang="en-US" sz="1200" dirty="0" err="1"/>
              <a:t>thay</a:t>
            </a:r>
            <a:r>
              <a:rPr lang="en-US" sz="1200" dirty="0"/>
              <a:t> </a:t>
            </a:r>
            <a:r>
              <a:rPr lang="en-US" sz="1200" dirty="0" err="1"/>
              <a:t>găng</a:t>
            </a:r>
            <a:r>
              <a:rPr lang="en-US" sz="1200" dirty="0"/>
              <a:t> </a:t>
            </a:r>
            <a:r>
              <a:rPr lang="en-US" sz="1200" dirty="0" err="1"/>
              <a:t>tay</a:t>
            </a:r>
            <a:r>
              <a:rPr lang="en-US" sz="1200" dirty="0"/>
              <a:t> </a:t>
            </a:r>
            <a:r>
              <a:rPr lang="en-US" sz="1200" dirty="0" err="1"/>
              <a:t>mỗi</a:t>
            </a:r>
            <a:r>
              <a:rPr lang="en-US" sz="1200" dirty="0"/>
              <a:t> </a:t>
            </a:r>
            <a:r>
              <a:rPr lang="en-US" sz="1200" dirty="0" err="1"/>
              <a:t>lần</a:t>
            </a:r>
            <a:r>
              <a:rPr lang="en-US" sz="1200" dirty="0"/>
              <a:t> </a:t>
            </a:r>
            <a:r>
              <a:rPr lang="en-US" sz="1200" dirty="0" err="1"/>
              <a:t>lấy</a:t>
            </a:r>
            <a:r>
              <a:rPr lang="en-US" sz="1200" dirty="0"/>
              <a:t> </a:t>
            </a:r>
            <a:r>
              <a:rPr lang="en-US" sz="1200" dirty="0" err="1"/>
              <a:t>mẫu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người</a:t>
            </a:r>
            <a:r>
              <a:rPr lang="en-US" sz="1200" dirty="0"/>
              <a:t> </a:t>
            </a:r>
            <a:r>
              <a:rPr lang="en-US" sz="1200" dirty="0" err="1"/>
              <a:t>bệnh</a:t>
            </a:r>
            <a:r>
              <a:rPr lang="en-US" sz="1200" dirty="0"/>
              <a:t>- </a:t>
            </a:r>
            <a:r>
              <a:rPr lang="en-US" sz="1200" dirty="0" err="1"/>
              <a:t>nếu</a:t>
            </a:r>
            <a:r>
              <a:rPr lang="en-US" sz="1200" dirty="0"/>
              <a:t> </a:t>
            </a:r>
            <a:r>
              <a:rPr lang="en-US" sz="1200" dirty="0" err="1"/>
              <a:t>tiến</a:t>
            </a:r>
            <a:r>
              <a:rPr lang="en-US" sz="1200" dirty="0"/>
              <a:t> </a:t>
            </a:r>
            <a:r>
              <a:rPr lang="en-US" sz="1200" dirty="0" err="1"/>
              <a:t>hành</a:t>
            </a:r>
            <a:r>
              <a:rPr lang="en-US" sz="1200" dirty="0"/>
              <a:t> XN </a:t>
            </a:r>
            <a:r>
              <a:rPr lang="en-US" sz="1200" dirty="0" err="1"/>
              <a:t>ngay</a:t>
            </a:r>
            <a:r>
              <a:rPr lang="en-US" sz="1200" dirty="0"/>
              <a:t> </a:t>
            </a:r>
            <a:r>
              <a:rPr lang="en-US" sz="1200" dirty="0" err="1"/>
              <a:t>tại</a:t>
            </a:r>
            <a:r>
              <a:rPr lang="en-US" sz="1200" dirty="0"/>
              <a:t> </a:t>
            </a:r>
            <a:r>
              <a:rPr lang="en-US" sz="1200" dirty="0" err="1"/>
              <a:t>chỗ</a:t>
            </a:r>
            <a:r>
              <a:rPr lang="en-US" sz="1200" dirty="0"/>
              <a:t> </a:t>
            </a:r>
            <a:r>
              <a:rPr lang="en-US" sz="1200" dirty="0" err="1"/>
              <a:t>thì</a:t>
            </a:r>
            <a:r>
              <a:rPr lang="en-US" sz="1200" dirty="0"/>
              <a:t> </a:t>
            </a:r>
            <a:r>
              <a:rPr lang="en-US" sz="1200" dirty="0" err="1"/>
              <a:t>lẫy</a:t>
            </a:r>
            <a:r>
              <a:rPr lang="en-US" sz="1200" dirty="0"/>
              <a:t> </a:t>
            </a:r>
            <a:r>
              <a:rPr lang="en-US" sz="1200" dirty="0" err="1"/>
              <a:t>mẫu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bệnh</a:t>
            </a:r>
            <a:r>
              <a:rPr lang="en-US" sz="1200" dirty="0"/>
              <a:t> </a:t>
            </a:r>
            <a:r>
              <a:rPr lang="en-US" sz="1200" dirty="0" err="1"/>
              <a:t>nhân</a:t>
            </a:r>
            <a:r>
              <a:rPr lang="en-US" sz="1200" dirty="0"/>
              <a:t> </a:t>
            </a:r>
            <a:r>
              <a:rPr lang="en-US" sz="1200" dirty="0" err="1"/>
              <a:t>làm</a:t>
            </a:r>
            <a:r>
              <a:rPr lang="en-US" sz="1200" dirty="0"/>
              <a:t> XN </a:t>
            </a:r>
            <a:r>
              <a:rPr lang="en-US" sz="1200" dirty="0" err="1"/>
              <a:t>luôn</a:t>
            </a:r>
            <a:r>
              <a:rPr lang="en-US" sz="1200" dirty="0"/>
              <a:t> </a:t>
            </a:r>
            <a:r>
              <a:rPr lang="en-US" sz="1200" dirty="0" err="1"/>
              <a:t>sau</a:t>
            </a:r>
            <a:r>
              <a:rPr lang="en-US" sz="1200" dirty="0"/>
              <a:t> </a:t>
            </a:r>
            <a:r>
              <a:rPr lang="en-US" sz="1200" dirty="0" err="1"/>
              <a:t>đó</a:t>
            </a:r>
            <a:r>
              <a:rPr lang="en-US" sz="1200" dirty="0"/>
              <a:t> </a:t>
            </a:r>
            <a:r>
              <a:rPr lang="en-US" sz="1200" dirty="0" err="1"/>
              <a:t>thay</a:t>
            </a:r>
            <a:r>
              <a:rPr lang="en-US" sz="1200" dirty="0"/>
              <a:t> </a:t>
            </a:r>
            <a:r>
              <a:rPr lang="en-US" sz="1200" dirty="0" err="1"/>
              <a:t>đôi</a:t>
            </a:r>
            <a:r>
              <a:rPr lang="en-US" sz="1200" dirty="0"/>
              <a:t> </a:t>
            </a:r>
            <a:r>
              <a:rPr lang="en-US" sz="1200" dirty="0" err="1"/>
              <a:t>găng</a:t>
            </a:r>
            <a:r>
              <a:rPr lang="en-US" sz="1200" dirty="0"/>
              <a:t> </a:t>
            </a:r>
            <a:r>
              <a:rPr lang="en-US" sz="1200" dirty="0" err="1"/>
              <a:t>tay</a:t>
            </a:r>
            <a:r>
              <a:rPr lang="en-US" sz="1200" dirty="0"/>
              <a:t> </a:t>
            </a:r>
            <a:r>
              <a:rPr lang="en-US" sz="1200" dirty="0" err="1"/>
              <a:t>đó</a:t>
            </a:r>
            <a:r>
              <a:rPr lang="en-US" sz="1200" dirty="0"/>
              <a:t> ra </a:t>
            </a:r>
            <a:r>
              <a:rPr lang="en-US" sz="1200" dirty="0" err="1"/>
              <a:t>mới</a:t>
            </a:r>
            <a:r>
              <a:rPr lang="en-US" sz="1200" dirty="0"/>
              <a:t> </a:t>
            </a:r>
            <a:r>
              <a:rPr lang="en-US" sz="1200" dirty="0" err="1"/>
              <a:t>tiến</a:t>
            </a:r>
            <a:r>
              <a:rPr lang="en-US" sz="1200" dirty="0"/>
              <a:t> </a:t>
            </a:r>
            <a:r>
              <a:rPr lang="en-US" sz="1200" dirty="0" err="1"/>
              <a:t>hành</a:t>
            </a:r>
            <a:r>
              <a:rPr lang="en-US" sz="1200" dirty="0"/>
              <a:t> </a:t>
            </a:r>
            <a:r>
              <a:rPr lang="en-US" sz="1200" dirty="0" err="1"/>
              <a:t>lấy</a:t>
            </a:r>
            <a:r>
              <a:rPr lang="en-US" sz="1200" dirty="0"/>
              <a:t> </a:t>
            </a:r>
            <a:r>
              <a:rPr lang="en-US" sz="1200" dirty="0" err="1"/>
              <a:t>mẫu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bệnh</a:t>
            </a:r>
            <a:r>
              <a:rPr lang="en-US" sz="1200" dirty="0"/>
              <a:t> </a:t>
            </a:r>
            <a:r>
              <a:rPr lang="en-US" sz="1200" dirty="0" err="1"/>
              <a:t>nhân</a:t>
            </a:r>
            <a:r>
              <a:rPr lang="en-US" sz="1200" dirty="0"/>
              <a:t> </a:t>
            </a:r>
            <a:r>
              <a:rPr lang="en-US" sz="1200" dirty="0" err="1"/>
              <a:t>tiếp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)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solidFill>
                  <a:srgbClr val="0000FF"/>
                </a:solidFill>
              </a:rPr>
              <a:t>khoảng cách đưa vào khoảng từ cánh mũi tới nắp tai.,</a:t>
            </a:r>
            <a:r>
              <a:rPr lang="vi-VN" baseline="0" dirty="0">
                <a:solidFill>
                  <a:srgbClr val="0000FF"/>
                </a:solidFill>
              </a:rPr>
              <a:t> </a:t>
            </a:r>
            <a:r>
              <a:rPr lang="vi-VN" dirty="0">
                <a:solidFill>
                  <a:srgbClr val="0000FF"/>
                </a:solidFill>
              </a:rPr>
              <a:t>theo hướng song song với vòm miệng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35C31-8E6D-4504-A1A4-38EAACBD33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4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sz="4800" dirty="0">
                <a:ea typeface="Malgun Gothic" panose="020B0503020000020004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4" y="4965171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1F2B-31D1-4287-B197-428471CA41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7788" y="1955361"/>
            <a:ext cx="10899496" cy="1775114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altLang="ko-KR" sz="4000" spc="50" dirty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Malgun Gothic" panose="020B0503020000020004" pitchFamily="50" charset="-127"/>
                <a:cs typeface="Times New Roman" pitchFamily="18" charset="0"/>
              </a:rPr>
              <a:t>MỘT SỐ NGUYÊN TẮC </a:t>
            </a:r>
            <a:endParaRPr lang="en-US" altLang="ko-KR" sz="4000" spc="50" dirty="0" smtClean="0">
              <a:ln w="0">
                <a:noFill/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ea typeface="Malgun Gothic" panose="020B0503020000020004" pitchFamily="50" charset="-127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en-US" altLang="ko-KR" sz="4000" spc="50" dirty="0" smtClean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Malgun Gothic" panose="020B0503020000020004" pitchFamily="50" charset="-127"/>
                <a:cs typeface="Times New Roman" pitchFamily="18" charset="0"/>
              </a:rPr>
              <a:t>THỰC </a:t>
            </a:r>
            <a:r>
              <a:rPr lang="en-US" altLang="ko-KR" sz="4000" spc="50" dirty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Malgun Gothic" panose="020B0503020000020004" pitchFamily="50" charset="-127"/>
                <a:cs typeface="Times New Roman" pitchFamily="18" charset="0"/>
              </a:rPr>
              <a:t>HIỆN </a:t>
            </a:r>
            <a:r>
              <a:rPr lang="en-US" altLang="ko-KR" sz="4000" spc="50" dirty="0" smtClean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Malgun Gothic" panose="020B0503020000020004" pitchFamily="50" charset="-127"/>
                <a:cs typeface="Times New Roman" pitchFamily="18" charset="0"/>
              </a:rPr>
              <a:t>XÉT </a:t>
            </a:r>
            <a:r>
              <a:rPr lang="en-US" altLang="ko-KR" sz="4000" spc="50" dirty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Malgun Gothic" panose="020B0503020000020004" pitchFamily="50" charset="-127"/>
                <a:cs typeface="Times New Roman" pitchFamily="18" charset="0"/>
              </a:rPr>
              <a:t>NGHIỆM TEST NHANH KHÁNG NGUYÊN SARS- CoV-2</a:t>
            </a:r>
            <a:endParaRPr lang="vi-VN" altLang="ko-KR" sz="4000" spc="50" dirty="0">
              <a:ln w="0">
                <a:noFill/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ea typeface="Malgun Gothic" panose="020B0503020000020004" pitchFamily="50" charset="-127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408399608"/>
              </p:ext>
            </p:extLst>
          </p:nvPr>
        </p:nvGraphicFramePr>
        <p:xfrm>
          <a:off x="2570289" y="3904561"/>
          <a:ext cx="853376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3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43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800" dirty="0"/>
                        <a:t>TPHCM, </a:t>
                      </a:r>
                      <a:r>
                        <a:rPr lang="en-US" sz="3800" dirty="0" err="1"/>
                        <a:t>ngày</a:t>
                      </a:r>
                      <a:r>
                        <a:rPr lang="en-US" sz="3800" dirty="0"/>
                        <a:t> </a:t>
                      </a:r>
                      <a:r>
                        <a:rPr lang="en-US" sz="3800" dirty="0" smtClean="0"/>
                        <a:t>13,14/12/2021</a:t>
                      </a:r>
                      <a:endParaRPr lang="en-US" sz="3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267" y="1230714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phải được thực hiện ngay sau khi lấy mẫu.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sử dụng các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vật liệu và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nhà sản xuất cung cấp cùng với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thử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Tuân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thủ nghiêm ngặt các biện pháp vệ sinh tay được khuyến cáo.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uân thủ biện pháp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an toàn sinh học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hiện hành để thu thập, xử lý và quản lý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việc lấy mẫu từ một mũi không thành công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, hãy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lấy mẫu từ lỗ mũi còn lại với cùng một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10</a:t>
            </a:fld>
            <a:endParaRPr lang="en-GB" sz="100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ACAACF6D-58AC-4CD7-A987-49ACEE6C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Workshop – v1.0 |     Sample collection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2983CA1-233E-8D49-BDD4-DEF8A2E61E09}"/>
              </a:ext>
            </a:extLst>
          </p:cNvPr>
          <p:cNvSpPr txBox="1">
            <a:spLocks/>
          </p:cNvSpPr>
          <p:nvPr/>
        </p:nvSpPr>
        <p:spPr>
          <a:xfrm>
            <a:off x="371627" y="280931"/>
            <a:ext cx="11167533" cy="605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XN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KN SARS-CoV-2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ngoáy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tỵ</a:t>
            </a:r>
            <a:r>
              <a:rPr lang="en-US" alt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endParaRPr lang="en-GB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4" y="1712048"/>
            <a:ext cx="6917676" cy="4489069"/>
          </a:xfrm>
        </p:spPr>
        <p:txBody>
          <a:bodyPr>
            <a:no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/que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vô trùng vào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khoang mũi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của bệnh nhân,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chạm đến bề mặt của vòm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tỵ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3 - 4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11</a:t>
            </a:fld>
            <a:endParaRPr lang="en-GB" sz="10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4813C9B1-F81B-D94A-B663-EBF338F2713D}"/>
              </a:ext>
            </a:extLst>
          </p:cNvPr>
          <p:cNvSpPr/>
          <p:nvPr/>
        </p:nvSpPr>
        <p:spPr>
          <a:xfrm>
            <a:off x="7541149" y="1861615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C38E8AB3-C0B2-8A47-B994-09D2A491AE16}"/>
              </a:ext>
            </a:extLst>
          </p:cNvPr>
          <p:cNvSpPr/>
          <p:nvPr/>
        </p:nvSpPr>
        <p:spPr>
          <a:xfrm>
            <a:off x="7541147" y="3761776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xmlns="" id="{31585488-1BD5-DE46-BCFA-EF5DFC0CB440}"/>
              </a:ext>
            </a:extLst>
          </p:cNvPr>
          <p:cNvSpPr/>
          <p:nvPr/>
        </p:nvSpPr>
        <p:spPr>
          <a:xfrm>
            <a:off x="7541147" y="5481198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C452006-5534-B94F-BE6A-90DE525B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30" y="1161534"/>
            <a:ext cx="2058969" cy="178977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35BBB262-D85B-EF48-8A4B-072267256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943" y="2781009"/>
            <a:ext cx="2005836" cy="1764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2AD5E71B-FC03-754D-A6BE-84352A7BE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4317" y="4547900"/>
            <a:ext cx="2664608" cy="1764000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6B75ED22-32F4-493D-AD83-0483D78A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Workshop – v1.0 |     Sample collection</a:t>
            </a:r>
          </a:p>
        </p:txBody>
      </p:sp>
    </p:spTree>
    <p:extLst>
      <p:ext uri="{BB962C8B-B14F-4D97-AF65-F5344CB8AC3E}">
        <p14:creationId xmlns:p14="http://schemas.microsoft.com/office/powerpoint/2010/main" val="28127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88" y="1247658"/>
            <a:ext cx="4109290" cy="292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31" y="1488833"/>
            <a:ext cx="3323347" cy="29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148289" y="4973582"/>
            <a:ext cx="7667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en-US" sz="32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vi-VN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 dùng tăm bông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cỡ nhỏ</a:t>
            </a:r>
          </a:p>
        </p:txBody>
      </p:sp>
    </p:spTree>
    <p:extLst>
      <p:ext uri="{BB962C8B-B14F-4D97-AF65-F5344CB8AC3E}">
        <p14:creationId xmlns:p14="http://schemas.microsoft.com/office/powerpoint/2010/main" val="26625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1" y="1"/>
            <a:ext cx="10515600" cy="683046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Lưu</a:t>
            </a:r>
            <a:r>
              <a:rPr lang="en-GB" b="1" dirty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96" y="679871"/>
            <a:ext cx="10515600" cy="4351338"/>
          </a:xfrm>
        </p:spPr>
        <p:txBody>
          <a:bodyPr>
            <a:noAutofit/>
          </a:bodyPr>
          <a:lstStyle/>
          <a:p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khít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sử dụng bộ sản phẩm nếu đã hết hạn sử </a:t>
            </a: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GB" sz="3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Kit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ánh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sáng mặt </a:t>
            </a: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 băng bộ dụng cụ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13</a:t>
            </a:fld>
            <a:endParaRPr lang="en-GB" sz="100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CD8AB2A1-C122-4081-A0C7-F26455C8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</p:spTree>
    <p:extLst>
      <p:ext uri="{BB962C8B-B14F-4D97-AF65-F5344CB8AC3E}">
        <p14:creationId xmlns:p14="http://schemas.microsoft.com/office/powerpoint/2010/main" val="2715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84" y="117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500" b="1" dirty="0">
                <a:solidFill>
                  <a:srgbClr val="FF0000"/>
                </a:solidFill>
              </a:rPr>
              <a:t>Quy </a:t>
            </a:r>
            <a:r>
              <a:rPr lang="en-GB" sz="3500" b="1" dirty="0" err="1">
                <a:solidFill>
                  <a:srgbClr val="FF0000"/>
                </a:solidFill>
              </a:rPr>
              <a:t>trình</a:t>
            </a:r>
            <a:r>
              <a:rPr lang="en-GB" sz="3500" b="1" dirty="0">
                <a:solidFill>
                  <a:srgbClr val="FF0000"/>
                </a:solidFill>
              </a:rPr>
              <a:t> XN </a:t>
            </a:r>
            <a:r>
              <a:rPr lang="en-GB" sz="3500" b="1" dirty="0" err="1">
                <a:solidFill>
                  <a:srgbClr val="FF0000"/>
                </a:solidFill>
              </a:rPr>
              <a:t>nhanh</a:t>
            </a:r>
            <a:r>
              <a:rPr lang="en-GB" sz="3500" b="1" dirty="0">
                <a:solidFill>
                  <a:srgbClr val="FF0000"/>
                </a:solidFill>
              </a:rPr>
              <a:t> KN SARS-CoV-2</a:t>
            </a:r>
            <a:endParaRPr lang="en-GB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15" y="2028290"/>
            <a:ext cx="7775493" cy="44407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5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5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14</a:t>
            </a:fld>
            <a:endParaRPr lang="en-GB" sz="10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7AFC1A1E-408C-D04A-BE5A-DED9AD79864A}"/>
              </a:ext>
            </a:extLst>
          </p:cNvPr>
          <p:cNvSpPr/>
          <p:nvPr/>
        </p:nvSpPr>
        <p:spPr>
          <a:xfrm>
            <a:off x="8754384" y="2346104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xmlns="" id="{066F3F67-F97E-5546-8DD1-1D5A1767085C}"/>
              </a:ext>
            </a:extLst>
          </p:cNvPr>
          <p:cNvSpPr/>
          <p:nvPr/>
        </p:nvSpPr>
        <p:spPr>
          <a:xfrm>
            <a:off x="8754384" y="4032041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59E625D5-8BD9-B44E-8EA5-0C663D0267E4}"/>
              </a:ext>
            </a:extLst>
          </p:cNvPr>
          <p:cNvSpPr/>
          <p:nvPr/>
        </p:nvSpPr>
        <p:spPr>
          <a:xfrm>
            <a:off x="8754384" y="5717978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pic>
        <p:nvPicPr>
          <p:cNvPr id="15" name="Picture 14" descr="A picture containing table, clock&#10;&#10;Description automatically generated">
            <a:extLst>
              <a:ext uri="{FF2B5EF4-FFF2-40B4-BE49-F238E27FC236}">
                <a16:creationId xmlns:a16="http://schemas.microsoft.com/office/drawing/2014/main" xmlns="" id="{12C72430-07CF-A24C-B5DC-82962636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885" y="1774456"/>
            <a:ext cx="960072" cy="1495619"/>
          </a:xfrm>
          <a:prstGeom prst="rect">
            <a:avLst/>
          </a:prstGeom>
        </p:spPr>
      </p:pic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BE01A2AB-19AB-4649-B130-B3F871C3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57" y="3294041"/>
            <a:ext cx="916813" cy="14760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BE42E21-5BF2-054E-8A15-0FEED7CA9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0060" y="4880350"/>
            <a:ext cx="713192" cy="1476000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D8615432-3A8D-4A36-8405-180E8CA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CBE0F2-36CA-4014-95A7-8F5FCCE6D687}"/>
              </a:ext>
            </a:extLst>
          </p:cNvPr>
          <p:cNvSpPr txBox="1"/>
          <p:nvPr/>
        </p:nvSpPr>
        <p:spPr>
          <a:xfrm>
            <a:off x="9081618" y="2060600"/>
            <a:ext cx="57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273FDEC-224B-4A8E-A25A-8F9C61BFA37B}"/>
              </a:ext>
            </a:extLst>
          </p:cNvPr>
          <p:cNvSpPr txBox="1"/>
          <p:nvPr/>
        </p:nvSpPr>
        <p:spPr>
          <a:xfrm>
            <a:off x="9080902" y="3662709"/>
            <a:ext cx="57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BD53694-3B9E-4502-9987-738399331081}"/>
              </a:ext>
            </a:extLst>
          </p:cNvPr>
          <p:cNvSpPr txBox="1"/>
          <p:nvPr/>
        </p:nvSpPr>
        <p:spPr>
          <a:xfrm>
            <a:off x="9080902" y="5366134"/>
            <a:ext cx="57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7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1" y="1827812"/>
            <a:ext cx="7245095" cy="444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15</a:t>
            </a:fld>
            <a:endParaRPr lang="en-GB" sz="1000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xmlns="" id="{3B2AB943-77A8-2844-869B-7B32AD431228}"/>
              </a:ext>
            </a:extLst>
          </p:cNvPr>
          <p:cNvSpPr/>
          <p:nvPr/>
        </p:nvSpPr>
        <p:spPr>
          <a:xfrm>
            <a:off x="8153400" y="2638455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DCDB594E-F89A-5E42-A761-2A4B14B79A08}"/>
              </a:ext>
            </a:extLst>
          </p:cNvPr>
          <p:cNvSpPr/>
          <p:nvPr/>
        </p:nvSpPr>
        <p:spPr>
          <a:xfrm>
            <a:off x="8221140" y="4302595"/>
            <a:ext cx="1224501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xmlns="" id="{5892A910-4278-3044-9003-41D9C5455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245" y="1827812"/>
            <a:ext cx="2256900" cy="1889327"/>
          </a:xfrm>
          <a:prstGeom prst="rect">
            <a:avLst/>
          </a:prstGeom>
        </p:spPr>
      </p:pic>
      <p:pic>
        <p:nvPicPr>
          <p:cNvPr id="13" name="Picture 12" descr="A close up of a clip&#10;&#10;Description automatically generated">
            <a:extLst>
              <a:ext uri="{FF2B5EF4-FFF2-40B4-BE49-F238E27FC236}">
                <a16:creationId xmlns:a16="http://schemas.microsoft.com/office/drawing/2014/main" xmlns="" id="{B7CEE772-91D3-2845-A7D6-DC692CC96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058" y="3831109"/>
            <a:ext cx="2390921" cy="1373298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BF7C1BE0-DC8D-4678-BD92-9BB6BF6D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D83ED4A-79F7-4851-8B80-CBB7B5A3F90C}"/>
              </a:ext>
            </a:extLst>
          </p:cNvPr>
          <p:cNvSpPr txBox="1">
            <a:spLocks/>
          </p:cNvSpPr>
          <p:nvPr/>
        </p:nvSpPr>
        <p:spPr>
          <a:xfrm>
            <a:off x="772834" y="245830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FF0000"/>
                </a:solidFill>
              </a:rPr>
              <a:t>Quy </a:t>
            </a:r>
            <a:r>
              <a:rPr lang="en-GB" b="1" dirty="0" err="1">
                <a:solidFill>
                  <a:srgbClr val="FF0000"/>
                </a:solidFill>
              </a:rPr>
              <a:t>trình</a:t>
            </a:r>
            <a:r>
              <a:rPr lang="en-GB" b="1" dirty="0">
                <a:solidFill>
                  <a:srgbClr val="FF0000"/>
                </a:solidFill>
              </a:rPr>
              <a:t> XN </a:t>
            </a:r>
            <a:r>
              <a:rPr lang="en-GB" b="1" dirty="0" err="1">
                <a:solidFill>
                  <a:srgbClr val="FF0000"/>
                </a:solidFill>
              </a:rPr>
              <a:t>nhanh</a:t>
            </a:r>
            <a:r>
              <a:rPr lang="en-GB" b="1" dirty="0">
                <a:solidFill>
                  <a:srgbClr val="FF0000"/>
                </a:solidFill>
              </a:rPr>
              <a:t> KN SARS-CoV-2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BFDF20A-8180-4507-AB00-5E7591E6419B}"/>
              </a:ext>
            </a:extLst>
          </p:cNvPr>
          <p:cNvSpPr txBox="1"/>
          <p:nvPr/>
        </p:nvSpPr>
        <p:spPr>
          <a:xfrm>
            <a:off x="8509438" y="2282556"/>
            <a:ext cx="57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E338A8-2AFE-48F9-96C2-F99947412392}"/>
              </a:ext>
            </a:extLst>
          </p:cNvPr>
          <p:cNvSpPr txBox="1"/>
          <p:nvPr/>
        </p:nvSpPr>
        <p:spPr>
          <a:xfrm>
            <a:off x="8589504" y="3861029"/>
            <a:ext cx="57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96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10" y="1340882"/>
            <a:ext cx="10515600" cy="4713287"/>
          </a:xfrm>
        </p:spPr>
        <p:txBody>
          <a:bodyPr>
            <a:normAutofit/>
          </a:bodyPr>
          <a:lstStyle/>
          <a:p>
            <a:r>
              <a:rPr lang="en-GB" sz="35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GB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tuýp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chiết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, que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sinh học.</a:t>
            </a:r>
          </a:p>
          <a:p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trang y tế,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choàng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GB" sz="3500" dirty="0"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GB" sz="35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GB" sz="3500" dirty="0">
              <a:latin typeface="Times New Roman" pitchFamily="18" charset="0"/>
              <a:cs typeface="Times New Roman" pitchFamily="18" charset="0"/>
            </a:endParaRPr>
          </a:p>
          <a:p>
            <a:endParaRPr lang="en-GB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16</a:t>
            </a:fld>
            <a:endParaRPr lang="en-GB" sz="1000" dirty="0"/>
          </a:p>
        </p:txBody>
      </p:sp>
      <p:pic>
        <p:nvPicPr>
          <p:cNvPr id="11" name="Picture 10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66768B2C-644C-814B-99F0-55DDFCE2E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1" b="15571"/>
          <a:stretch/>
        </p:blipFill>
        <p:spPr>
          <a:xfrm>
            <a:off x="7419782" y="4580658"/>
            <a:ext cx="4772218" cy="1958254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5A8050AE-F093-4960-BB4A-BF0F8358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C6B31A1-EADC-44A5-A8B3-8136928CD99F}"/>
              </a:ext>
            </a:extLst>
          </p:cNvPr>
          <p:cNvSpPr txBox="1">
            <a:spLocks/>
          </p:cNvSpPr>
          <p:nvPr/>
        </p:nvSpPr>
        <p:spPr>
          <a:xfrm>
            <a:off x="772834" y="36510"/>
            <a:ext cx="10515600" cy="942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500" b="1" dirty="0">
                <a:solidFill>
                  <a:srgbClr val="FF0000"/>
                </a:solidFill>
              </a:rPr>
              <a:t>Quy </a:t>
            </a:r>
            <a:r>
              <a:rPr lang="en-GB" sz="3500" b="1" dirty="0" err="1">
                <a:solidFill>
                  <a:srgbClr val="FF0000"/>
                </a:solidFill>
              </a:rPr>
              <a:t>trình</a:t>
            </a:r>
            <a:r>
              <a:rPr lang="en-GB" sz="3500" b="1" dirty="0">
                <a:solidFill>
                  <a:srgbClr val="FF0000"/>
                </a:solidFill>
              </a:rPr>
              <a:t> XN </a:t>
            </a:r>
            <a:r>
              <a:rPr lang="en-GB" sz="3500" b="1" dirty="0" err="1">
                <a:solidFill>
                  <a:srgbClr val="FF0000"/>
                </a:solidFill>
              </a:rPr>
              <a:t>nhanh</a:t>
            </a:r>
            <a:r>
              <a:rPr lang="en-GB" sz="3500" b="1" dirty="0">
                <a:solidFill>
                  <a:srgbClr val="FF0000"/>
                </a:solidFill>
              </a:rPr>
              <a:t> KN SARS-CoV-2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18151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17</a:t>
            </a:fld>
            <a:endParaRPr lang="en-GB" sz="1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BBFA73AA-8A67-A344-9656-F28085206BCE}"/>
              </a:ext>
            </a:extLst>
          </p:cNvPr>
          <p:cNvSpPr txBox="1">
            <a:spLocks/>
          </p:cNvSpPr>
          <p:nvPr/>
        </p:nvSpPr>
        <p:spPr>
          <a:xfrm>
            <a:off x="838199" y="1712964"/>
            <a:ext cx="9804095" cy="4146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 xuất hiện ở phần trên cùng của cửa sổ kết quả để cho thấy rằng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thanh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đang hoạt động bình thường.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 (C)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soát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(T)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màu sẽ xuất hiện ở phần dưới của cửa sổ kết quả.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này là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kháng nguyên SARS-CoV-2 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xmlns="" id="{83118241-C2E8-E74C-82AF-98419D03C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56"/>
          <a:stretch/>
        </p:blipFill>
        <p:spPr>
          <a:xfrm>
            <a:off x="10849661" y="2098554"/>
            <a:ext cx="1122001" cy="3200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A5CE63CB-C3DA-45BE-8ABE-C47EBC7C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</p:spTree>
    <p:extLst>
      <p:ext uri="{BB962C8B-B14F-4D97-AF65-F5344CB8AC3E}">
        <p14:creationId xmlns:p14="http://schemas.microsoft.com/office/powerpoint/2010/main" val="41727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2686"/>
            <a:ext cx="8129530" cy="278898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“C”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và KHÔNG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“T”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KHÔNG PHÁT HIỆN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9AC9"/>
                </a:solidFill>
                <a:latin typeface="Times New Roman" pitchFamily="18" charset="0"/>
                <a:cs typeface="Times New Roman" pitchFamily="18" charset="0"/>
              </a:rPr>
              <a:t>ÂM TÍNH</a:t>
            </a:r>
          </a:p>
          <a:p>
            <a:pPr marL="0" indent="0">
              <a:buNone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18</a:t>
            </a:fld>
            <a:endParaRPr lang="en-GB" sz="1000" dirty="0"/>
          </a:p>
        </p:txBody>
      </p:sp>
      <p:pic>
        <p:nvPicPr>
          <p:cNvPr id="22" name="Picture 2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B3260525-CDAC-2D49-A663-A9C1ADC7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86" y="2594330"/>
            <a:ext cx="1362588" cy="3116288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6FF63127-1495-45D5-A03B-48F0900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</p:spTree>
    <p:extLst>
      <p:ext uri="{BB962C8B-B14F-4D97-AF65-F5344CB8AC3E}">
        <p14:creationId xmlns:p14="http://schemas.microsoft.com/office/powerpoint/2010/main" val="11889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1729724"/>
            <a:ext cx="8438920" cy="2880767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“C”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và CÓ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“T”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PHÁT HIỆN</a:t>
            </a:r>
          </a:p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“C”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“T”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9AC9"/>
                </a:solidFill>
                <a:latin typeface="Times New Roman" pitchFamily="18" charset="0"/>
                <a:cs typeface="Times New Roman" pitchFamily="18" charset="0"/>
              </a:rPr>
              <a:t>DƯƠNG TÍNH</a:t>
            </a:r>
          </a:p>
          <a:p>
            <a:pPr marL="0" indent="0">
              <a:buNone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19</a:t>
            </a:fld>
            <a:endParaRPr lang="en-GB" sz="1000" dirty="0"/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xmlns="" id="{02E8D911-E315-BF4C-A4C5-24106DE5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520" y="2335236"/>
            <a:ext cx="2374900" cy="3200400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EFE32E63-20FC-4817-AF2A-2B4F9989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</p:spTree>
    <p:extLst>
      <p:ext uri="{BB962C8B-B14F-4D97-AF65-F5344CB8AC3E}">
        <p14:creationId xmlns:p14="http://schemas.microsoft.com/office/powerpoint/2010/main" val="2767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395785"/>
            <a:ext cx="11964318" cy="73697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128" y="1135671"/>
            <a:ext cx="11684190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57340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sz="35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alt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SARS-CoV-2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57340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vi-VN" sz="3500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Đảm</a:t>
            </a:r>
            <a:r>
              <a:rPr lang="en-US" altLang="vi-VN" sz="35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bảo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lượng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quá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trình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xét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endParaRPr lang="en-US" altLang="vi-VN" sz="3500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342900" indent="-342900" algn="just" defTabSz="57340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Đảm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bảo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an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toàn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quá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trình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lấy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mẫu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xét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nhanh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kháng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nguyên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SARS-CoV-2</a:t>
            </a:r>
          </a:p>
          <a:p>
            <a:pPr marL="342900" indent="-342900" algn="just" defTabSz="57340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Biện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giải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kết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quả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xét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b="1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US" altLang="vi-VN" sz="35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nhanh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kháng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vi-VN" sz="35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nguyên</a:t>
            </a:r>
            <a:r>
              <a:rPr lang="en-US" altLang="vi-VN" sz="35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SARS-CoV-2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0738-71C5-9249-96CA-36528ECC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54FDA1-8167-5945-BD3B-C52398ED4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2" y="1830388"/>
            <a:ext cx="7528872" cy="320040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“C” và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“T”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>
                <a:solidFill>
                  <a:srgbClr val="009AC9"/>
                </a:solidFill>
                <a:latin typeface="Times New Roman" pitchFamily="18" charset="0"/>
                <a:cs typeface="Times New Roman" pitchFamily="18" charset="0"/>
              </a:rPr>
              <a:t>KHÔNG HỢP LỆ</a:t>
            </a:r>
          </a:p>
          <a:p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500" b="1" dirty="0">
              <a:solidFill>
                <a:srgbClr val="009AC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33E1D-B2FF-4C4B-8017-66531005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20</a:t>
            </a:fld>
            <a:endParaRPr lang="en-GB" sz="10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EFE32E63-20FC-4817-AF2A-2B4F9989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Performing the SARS-CoV-2 Antigen RDT </a:t>
            </a:r>
          </a:p>
        </p:txBody>
      </p:sp>
      <p:sp>
        <p:nvSpPr>
          <p:cNvPr id="4" name="AutoShape 2" descr="Tìm kháng nguyên SARS-CoV-2, những điều cần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79" y="250666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3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57" y="691798"/>
            <a:ext cx="3345460" cy="229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72" y="691798"/>
            <a:ext cx="3116339" cy="233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1" y="2987944"/>
            <a:ext cx="7581536" cy="40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0648" y="2674915"/>
            <a:ext cx="9046551" cy="2142746"/>
          </a:xfrm>
        </p:spPr>
        <p:txBody>
          <a:bodyPr>
            <a:noAutofit/>
          </a:bodyPr>
          <a:lstStyle/>
          <a:p>
            <a:pPr lvl="0" algn="ctr"/>
            <a:r>
              <a:rPr lang="en-US" altLang="ko-KR" sz="6000" spc="50" dirty="0">
                <a:ln w="0">
                  <a:solidFill>
                    <a:srgbClr val="FF6405"/>
                  </a:solidFill>
                </a:ln>
                <a:solidFill>
                  <a:srgbClr val="FF640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ea typeface="Malgun Gothic" panose="020B0503020000020004" pitchFamily="50" charset="-127"/>
              </a:rPr>
              <a:t>TRÂN TRỌNG CÁM ƠN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59597"/>
            <a:ext cx="10884108" cy="9428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6203"/>
            <a:ext cx="10884107" cy="28468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ét nghiệm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quản lý đúng bệnh nhân</a:t>
            </a: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hất lượng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chính xác và đáng tin cậy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 kịp thời</a:t>
            </a: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500" b="1" dirty="0" smtClean="0">
                <a:latin typeface="Times New Roman" pitchFamily="18" charset="0"/>
                <a:cs typeface="Times New Roman" pitchFamily="18" charset="0"/>
              </a:rPr>
              <a:t>ránh </a:t>
            </a:r>
            <a:r>
              <a:rPr lang="vi-VN" sz="3500" b="1" dirty="0">
                <a:latin typeface="Times New Roman" pitchFamily="18" charset="0"/>
                <a:cs typeface="Times New Roman" pitchFamily="18" charset="0"/>
              </a:rPr>
              <a:t>các sai sót trong quá trình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3</a:t>
            </a:fld>
            <a:endParaRPr lang="en-GB" sz="10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3519C700-ECA0-4788-8ABD-666435AA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172236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Quality testing using SARS-CoV-2 Antigen RDTs</a:t>
            </a:r>
          </a:p>
        </p:txBody>
      </p:sp>
    </p:spTree>
    <p:extLst>
      <p:ext uri="{BB962C8B-B14F-4D97-AF65-F5344CB8AC3E}">
        <p14:creationId xmlns:p14="http://schemas.microsoft.com/office/powerpoint/2010/main" val="16921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4</a:t>
            </a:fld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505" y="3318098"/>
            <a:ext cx="1116512" cy="1528487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7561489"/>
              </p:ext>
            </p:extLst>
          </p:nvPr>
        </p:nvGraphicFramePr>
        <p:xfrm>
          <a:off x="988142" y="132202"/>
          <a:ext cx="10634653" cy="616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098DAE64-6E9E-46D4-9397-9EBE119F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172236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Quality testing using SARS-CoV-2 Antigen RDTs</a:t>
            </a:r>
          </a:p>
        </p:txBody>
      </p:sp>
    </p:spTree>
    <p:extLst>
      <p:ext uri="{BB962C8B-B14F-4D97-AF65-F5344CB8AC3E}">
        <p14:creationId xmlns:p14="http://schemas.microsoft.com/office/powerpoint/2010/main" val="31067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D1F2B-31D1-4287-B197-428471CA416C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08" y="-154236"/>
            <a:ext cx="9441456" cy="720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6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6</a:t>
            </a:fld>
            <a:endParaRPr lang="en-GB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51979"/>
              </p:ext>
            </p:extLst>
          </p:nvPr>
        </p:nvGraphicFramePr>
        <p:xfrm>
          <a:off x="407625" y="1105633"/>
          <a:ext cx="11490592" cy="482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302">
                <a:tc>
                  <a:txBody>
                    <a:bodyPr/>
                    <a:lstStyle/>
                    <a:p>
                      <a:pPr algn="ctr"/>
                      <a:r>
                        <a:rPr lang="en-ZA" sz="2200" dirty="0">
                          <a:latin typeface="Times New Roman" pitchFamily="18" charset="0"/>
                          <a:cs typeface="Times New Roman" pitchFamily="18" charset="0"/>
                        </a:rPr>
                        <a:t>Sai </a:t>
                      </a:r>
                      <a:r>
                        <a:rPr lang="en-ZA" sz="2200" dirty="0" err="1">
                          <a:latin typeface="Times New Roman" pitchFamily="18" charset="0"/>
                          <a:cs typeface="Times New Roman" pitchFamily="18" charset="0"/>
                        </a:rPr>
                        <a:t>sót</a:t>
                      </a:r>
                      <a:endParaRPr lang="en-ZA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2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ZA" sz="2200" dirty="0">
                          <a:latin typeface="Times New Roman" pitchFamily="18" charset="0"/>
                          <a:cs typeface="Times New Roman" pitchFamily="18" charset="0"/>
                        </a:rPr>
                        <a:t> phòng </a:t>
                      </a:r>
                      <a:r>
                        <a:rPr lang="en-ZA" sz="2200" dirty="0" err="1">
                          <a:latin typeface="Times New Roman" pitchFamily="18" charset="0"/>
                          <a:cs typeface="Times New Roman" pitchFamily="18" charset="0"/>
                        </a:rPr>
                        <a:t>ngừa</a:t>
                      </a:r>
                      <a:endParaRPr lang="en-ZA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nhầm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nhãn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nhãn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ZA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ZA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ZA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8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vạch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 hiện và xem xét kiểm soát chất lượng.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 báo cáo kết quả nếu các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kiểm soát chất lượng.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theo hướng dẫn của nhà sản xuất để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mẫu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 xác.</a:t>
                      </a:r>
                      <a:endParaRPr lang="en-ZA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5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Báo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/sinh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và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theo hướng dẫn của nhà sản xuất về điều kiện bảo quản.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dõi nhiệt độ của phòng bảo quản và nơi thử ngh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iệm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Kiểm tra hạn sử dụng của bộ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kít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và sử dụng bộ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kít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có hạn sử dụng ngắn nhất trước.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 sử dụng bộ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kít</a:t>
                      </a:r>
                      <a:r>
                        <a:rPr lang="vi-VN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quá hạn sử dụng.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F0D929D1-45EA-4E47-89C4-BBA5DD07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172236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    Quality testing using SARS-CoV-2 Antigen RDTs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6004A11-3B43-4646-9130-8A724E0D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594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Sai </a:t>
            </a:r>
            <a:r>
              <a:rPr lang="en-US" sz="3500" b="1" dirty="0" err="1">
                <a:solidFill>
                  <a:srgbClr val="FF0000"/>
                </a:solidFill>
              </a:rPr>
              <a:t>sót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trong</a:t>
            </a:r>
            <a:r>
              <a:rPr lang="en-US" sz="3500" b="1" dirty="0">
                <a:solidFill>
                  <a:srgbClr val="FF0000"/>
                </a:solidFill>
              </a:rPr>
              <a:t> XN và </a:t>
            </a:r>
            <a:r>
              <a:rPr lang="en-US" sz="3500" b="1" dirty="0" err="1">
                <a:solidFill>
                  <a:srgbClr val="FF0000"/>
                </a:solidFill>
              </a:rPr>
              <a:t>cách</a:t>
            </a:r>
            <a:r>
              <a:rPr lang="en-US" sz="3500" b="1" dirty="0">
                <a:solidFill>
                  <a:srgbClr val="FF0000"/>
                </a:solidFill>
              </a:rPr>
              <a:t> phòng </a:t>
            </a:r>
            <a:r>
              <a:rPr lang="en-US" sz="3500" b="1" dirty="0" err="1">
                <a:solidFill>
                  <a:srgbClr val="FF0000"/>
                </a:solidFill>
              </a:rPr>
              <a:t>ngừa</a:t>
            </a:r>
            <a:endParaRPr lang="en-US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48" y="1800496"/>
            <a:ext cx="11025851" cy="4440760"/>
          </a:xfrm>
        </p:spPr>
        <p:txBody>
          <a:bodyPr/>
          <a:lstStyle/>
          <a:p>
            <a:pPr lvl="0" algn="just"/>
            <a:r>
              <a:rPr lang="vi-VN" sz="2800" dirty="0" smtClean="0">
                <a:latin typeface="+mj-lt"/>
              </a:rPr>
              <a:t>Xét </a:t>
            </a:r>
            <a:r>
              <a:rPr lang="vi-VN" sz="2800" dirty="0">
                <a:latin typeface="+mj-lt"/>
              </a:rPr>
              <a:t>nghiệm </a:t>
            </a:r>
            <a:r>
              <a:rPr lang="en-US" sz="2800" b="1" dirty="0" err="1">
                <a:latin typeface="+mj-lt"/>
              </a:rPr>
              <a:t>nhanh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kháng nguyên SARS-CoV-2 phải được </a:t>
            </a:r>
            <a:r>
              <a:rPr lang="vi-VN" sz="2800" b="1" dirty="0">
                <a:latin typeface="+mj-lt"/>
              </a:rPr>
              <a:t>thực hiện trên </a:t>
            </a:r>
            <a:r>
              <a:rPr lang="en-US" sz="2800" b="1" dirty="0" err="1">
                <a:latin typeface="+mj-lt"/>
              </a:rPr>
              <a:t>bàn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làm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việc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đặt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tại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nơi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có</a:t>
            </a:r>
            <a:r>
              <a:rPr lang="vi-VN" sz="2800" b="1" dirty="0">
                <a:latin typeface="+mj-lt"/>
              </a:rPr>
              <a:t> thông gió tốt</a:t>
            </a:r>
            <a:r>
              <a:rPr lang="vi-VN" sz="2800" dirty="0">
                <a:latin typeface="+mj-lt"/>
              </a:rPr>
              <a:t>, tách </a:t>
            </a:r>
            <a:r>
              <a:rPr lang="vi-VN" sz="2800" dirty="0" smtClean="0">
                <a:latin typeface="+mj-lt"/>
              </a:rPr>
              <a:t>biệt </a:t>
            </a:r>
            <a:r>
              <a:rPr lang="vi-VN" sz="2800" dirty="0">
                <a:latin typeface="+mj-lt"/>
              </a:rPr>
              <a:t>khu vực lấy mẫu và các khu vực khác mà bệnh nhân có thể tiếp cận.</a:t>
            </a:r>
            <a:endParaRPr lang="en-US" sz="2800" dirty="0">
              <a:latin typeface="+mj-lt"/>
            </a:endParaRPr>
          </a:p>
          <a:p>
            <a:pPr marL="0" lvl="0" indent="0" algn="just">
              <a:buNone/>
            </a:pPr>
            <a:endParaRPr lang="en-ZA" sz="2800" dirty="0">
              <a:latin typeface="+mj-lt"/>
            </a:endParaRPr>
          </a:p>
          <a:p>
            <a:pPr algn="just"/>
            <a:r>
              <a:rPr lang="vi-VN" sz="2800" b="1" dirty="0">
                <a:latin typeface="+mj-lt"/>
              </a:rPr>
              <a:t>Khu vực làm việc phải được </a:t>
            </a:r>
            <a:r>
              <a:rPr lang="en-US" sz="2800" b="1" dirty="0" err="1">
                <a:latin typeface="+mj-lt"/>
              </a:rPr>
              <a:t>dán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biển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báo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nguy hiểm sinh học </a:t>
            </a:r>
            <a:r>
              <a:rPr lang="vi-VN" sz="2800" dirty="0">
                <a:latin typeface="+mj-lt"/>
              </a:rPr>
              <a:t>và chỉ những nhân viên đã được đào tạo và đang tiến hành </a:t>
            </a:r>
            <a:r>
              <a:rPr lang="en-US" sz="2800" dirty="0" err="1">
                <a:latin typeface="+mj-lt"/>
              </a:rPr>
              <a:t>xét</a:t>
            </a:r>
            <a:r>
              <a:rPr lang="vi-VN" sz="2800" dirty="0">
                <a:latin typeface="+mj-lt"/>
              </a:rPr>
              <a:t> nghiệm mới có thể tiếp cận được</a:t>
            </a:r>
            <a:r>
              <a:rPr lang="vi-VN" dirty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7</a:t>
            </a:fld>
            <a:endParaRPr lang="en-GB" sz="10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8B8F94E7-C0CD-4A82-9E77-D0C3F7A9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Safety for SARS-CoV-2 Antigen RDT testing</a:t>
            </a:r>
          </a:p>
        </p:txBody>
      </p:sp>
    </p:spTree>
    <p:extLst>
      <p:ext uri="{BB962C8B-B14F-4D97-AF65-F5344CB8AC3E}">
        <p14:creationId xmlns:p14="http://schemas.microsoft.com/office/powerpoint/2010/main" val="17521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8</a:t>
            </a:fld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42CD2B-56A1-1848-B6AC-11CFEC0E4ED6}"/>
              </a:ext>
            </a:extLst>
          </p:cNvPr>
          <p:cNvSpPr txBox="1"/>
          <p:nvPr/>
        </p:nvSpPr>
        <p:spPr>
          <a:xfrm>
            <a:off x="4333620" y="1681711"/>
            <a:ext cx="331386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/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ea typeface="Avenir Roman"/>
              <a:cs typeface="Avenir Roman"/>
              <a:sym typeface="Avenir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D9E4A1-2AC9-6645-9CAF-B345994EAB46}"/>
              </a:ext>
            </a:extLst>
          </p:cNvPr>
          <p:cNvSpPr txBox="1"/>
          <p:nvPr/>
        </p:nvSpPr>
        <p:spPr>
          <a:xfrm>
            <a:off x="2056410" y="5532199"/>
            <a:ext cx="7633501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Khu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vực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thực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hiện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xét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nghiệm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nhanh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kháng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kumimoji="0" lang="en-US" sz="2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nguyên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</a:p>
          <a:p>
            <a:pPr algn="ctr" defTabSz="825500" hangingPunct="0"/>
            <a:r>
              <a:rPr lang="en-US" sz="2800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(</a:t>
            </a:r>
            <a:r>
              <a:rPr lang="en-GB" sz="2800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trên</a:t>
            </a:r>
            <a:r>
              <a:rPr lang="en-GB" sz="2800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bàn</a:t>
            </a:r>
            <a:r>
              <a:rPr lang="en-GB" sz="2800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làm</a:t>
            </a:r>
            <a:r>
              <a:rPr lang="en-GB" sz="2800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việc</a:t>
            </a:r>
            <a:r>
              <a:rPr lang="en-GB" sz="2800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b="1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lót</a:t>
            </a:r>
            <a:r>
              <a:rPr lang="en-GB" sz="2800" b="1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b="1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các</a:t>
            </a:r>
            <a:r>
              <a:rPr lang="en-GB" sz="2800" b="1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b="1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tấm</a:t>
            </a:r>
            <a:r>
              <a:rPr lang="en-GB" sz="2800" b="1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b="1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giấy</a:t>
            </a:r>
            <a:r>
              <a:rPr lang="en-GB" sz="2800" b="1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b="1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thấm</a:t>
            </a:r>
            <a:r>
              <a:rPr lang="en-GB" sz="2800" b="1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Times New Roman" pitchFamily="18" charset="0"/>
              <a:ea typeface="Avenir Roman"/>
              <a:cs typeface="Times New Roman" pitchFamily="18" charset="0"/>
              <a:sym typeface="Avenir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5A0789-AA82-684D-9FC6-882C6F05468E}"/>
              </a:ext>
            </a:extLst>
          </p:cNvPr>
          <p:cNvSpPr txBox="1"/>
          <p:nvPr/>
        </p:nvSpPr>
        <p:spPr>
          <a:xfrm>
            <a:off x="8667081" y="1877161"/>
            <a:ext cx="1839199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SARS-CoV-2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699D67C9-1CD1-4F4A-90ED-4548057A0E63}"/>
              </a:ext>
            </a:extLst>
          </p:cNvPr>
          <p:cNvSpPr/>
          <p:nvPr/>
        </p:nvSpPr>
        <p:spPr>
          <a:xfrm>
            <a:off x="3552182" y="1597446"/>
            <a:ext cx="4876739" cy="3571674"/>
          </a:xfrm>
          <a:prstGeom prst="frame">
            <a:avLst>
              <a:gd name="adj1" fmla="val 2791"/>
            </a:avLst>
          </a:prstGeom>
          <a:solidFill>
            <a:schemeClr val="tx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2D6102-58C7-A641-AA57-393B11E52EEC}"/>
              </a:ext>
            </a:extLst>
          </p:cNvPr>
          <p:cNvSpPr/>
          <p:nvPr/>
        </p:nvSpPr>
        <p:spPr>
          <a:xfrm>
            <a:off x="4153358" y="3074711"/>
            <a:ext cx="2225407" cy="50783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venir Medium"/>
              </a:rPr>
              <a:t>SARS-CoV-2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D48A50-73C5-4148-83D3-ECD04B8F47CE}"/>
              </a:ext>
            </a:extLst>
          </p:cNvPr>
          <p:cNvSpPr/>
          <p:nvPr/>
        </p:nvSpPr>
        <p:spPr>
          <a:xfrm>
            <a:off x="6654188" y="2987703"/>
            <a:ext cx="1046592" cy="507831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Times New Roman" pitchFamily="18" charset="0"/>
                <a:cs typeface="Times New Roman" pitchFamily="18" charset="0"/>
                <a:sym typeface="Avenir Medium"/>
              </a:rPr>
              <a:t>Timer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5EE6E900-3B15-0147-B896-611CD3BC9F23}"/>
              </a:ext>
            </a:extLst>
          </p:cNvPr>
          <p:cNvSpPr/>
          <p:nvPr/>
        </p:nvSpPr>
        <p:spPr>
          <a:xfrm rot="10800000">
            <a:off x="11064240" y="3019753"/>
            <a:ext cx="857020" cy="363530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xmlns="" id="{5405F12F-C012-AC47-95E2-2970A1603FFF}"/>
              </a:ext>
            </a:extLst>
          </p:cNvPr>
          <p:cNvSpPr/>
          <p:nvPr/>
        </p:nvSpPr>
        <p:spPr>
          <a:xfrm rot="16200000">
            <a:off x="5108465" y="4785282"/>
            <a:ext cx="1602562" cy="389614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CEB97BA-8203-3140-908E-D0365C22FA67}"/>
              </a:ext>
            </a:extLst>
          </p:cNvPr>
          <p:cNvSpPr txBox="1"/>
          <p:nvPr/>
        </p:nvSpPr>
        <p:spPr>
          <a:xfrm>
            <a:off x="752562" y="1643744"/>
            <a:ext cx="226606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và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(0.1% </a:t>
            </a:r>
            <a:r>
              <a:rPr lang="en-US" sz="2800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và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effectLst/>
                <a:uFillTx/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1% </a:t>
            </a:r>
            <a:r>
              <a:rPr lang="en-US" sz="2800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Chất</a:t>
            </a:r>
            <a:r>
              <a:rPr lang="en-US" sz="2800" dirty="0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 </a:t>
            </a:r>
            <a:r>
              <a:rPr lang="en-US" sz="2800" dirty="0" err="1">
                <a:latin typeface="Times New Roman" pitchFamily="18" charset="0"/>
                <a:ea typeface="Avenir Roman"/>
                <a:cs typeface="Times New Roman" pitchFamily="18" charset="0"/>
                <a:sym typeface="Avenir Roman"/>
              </a:rPr>
              <a:t>tẩy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 70% Ethanol)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Times New Roman" pitchFamily="18" charset="0"/>
              <a:ea typeface="Avenir Roman"/>
              <a:cs typeface="Times New Roman" pitchFamily="18" charset="0"/>
              <a:sym typeface="Avenir Roman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703F9121-AFC3-F04A-B0FE-2ACAB69BE35F}"/>
              </a:ext>
            </a:extLst>
          </p:cNvPr>
          <p:cNvSpPr/>
          <p:nvPr/>
        </p:nvSpPr>
        <p:spPr>
          <a:xfrm>
            <a:off x="4892898" y="4060009"/>
            <a:ext cx="2033695" cy="793030"/>
          </a:xfrm>
          <a:prstGeom prst="roundRect">
            <a:avLst/>
          </a:prstGeom>
          <a:noFill/>
          <a:ln w="25400" cap="flat">
            <a:solidFill>
              <a:schemeClr val="tx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xmlns="" id="{5021314C-C627-3649-8332-E1AEB548CBC0}"/>
              </a:ext>
            </a:extLst>
          </p:cNvPr>
          <p:cNvSpPr/>
          <p:nvPr/>
        </p:nvSpPr>
        <p:spPr>
          <a:xfrm>
            <a:off x="3162398" y="3216353"/>
            <a:ext cx="857020" cy="363530"/>
          </a:xfrm>
          <a:prstGeom prst="rightArrow">
            <a:avLst/>
          </a:prstGeom>
          <a:solidFill>
            <a:srgbClr val="009AC9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xmlns="" id="{A10D5722-12DD-4E12-8ADA-F7CC96233744}"/>
              </a:ext>
            </a:extLst>
          </p:cNvPr>
          <p:cNvSpPr/>
          <p:nvPr/>
        </p:nvSpPr>
        <p:spPr>
          <a:xfrm>
            <a:off x="8615898" y="1839817"/>
            <a:ext cx="1941566" cy="3336471"/>
          </a:xfrm>
          <a:prstGeom prst="frame">
            <a:avLst>
              <a:gd name="adj1" fmla="val 2791"/>
            </a:avLst>
          </a:prstGeom>
          <a:solidFill>
            <a:schemeClr val="tx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647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Avenir Medium"/>
            </a:endParaRP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xmlns="" id="{C5241368-859A-40BD-BE77-34A395DF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Workshop – v1.0 | Safety for SARS-CoV-2 Antigen RDT testing</a:t>
            </a:r>
          </a:p>
        </p:txBody>
      </p:sp>
    </p:spTree>
    <p:extLst>
      <p:ext uri="{BB962C8B-B14F-4D97-AF65-F5344CB8AC3E}">
        <p14:creationId xmlns:p14="http://schemas.microsoft.com/office/powerpoint/2010/main" val="24192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83CA1-233E-8D49-BDD4-DEF8A2E6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28" y="0"/>
            <a:ext cx="11167533" cy="605928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XN </a:t>
            </a:r>
            <a:r>
              <a:rPr lang="en-US" sz="3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KN SARS-CoV-2 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7F04C-11D0-9943-B5EC-CFFD376A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9" y="1219696"/>
            <a:ext cx="11336357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hay áo choàng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găng tay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bị nhiễm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bẩn.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Cởi áo choàng và găng tay trước khi rời khu vực làm việc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ỏ áo choàng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Luôn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thực hiện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vệ sinh tay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sau khi làm việc với mẫu và tháo găng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sạch và khử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bề mặt phòng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ngay sau khi lấy mẫu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FAE5F5-7331-9C4C-BA54-BE91D7A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9</a:t>
            </a:fld>
            <a:endParaRPr lang="en-GB" sz="10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9E1BE504-DB60-4967-A807-61AD1AA3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501650"/>
          </a:xfrm>
        </p:spPr>
        <p:txBody>
          <a:bodyPr/>
          <a:lstStyle/>
          <a:p>
            <a:r>
              <a:rPr lang="en-GB" dirty="0"/>
              <a:t>SARS-CoV-2 Antigen Rapid Diagnostic Test Training </a:t>
            </a:r>
            <a:r>
              <a:rPr lang="en-GB" dirty="0" err="1" smtClean="0"/>
              <a:t>Worksh</a:t>
            </a:r>
            <a:r>
              <a:rPr lang="en-GB" dirty="0" smtClean="0"/>
              <a:t>– </a:t>
            </a:r>
            <a:r>
              <a:rPr lang="en-GB" dirty="0"/>
              <a:t>v1.0 | Safety for SARS-CoV-2 Antigen RDT testing</a:t>
            </a:r>
          </a:p>
        </p:txBody>
      </p:sp>
    </p:spTree>
    <p:extLst>
      <p:ext uri="{BB962C8B-B14F-4D97-AF65-F5344CB8AC3E}">
        <p14:creationId xmlns:p14="http://schemas.microsoft.com/office/powerpoint/2010/main" val="32353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1626</Words>
  <Application>Microsoft Office PowerPoint</Application>
  <PresentationFormat>Custom</PresentationFormat>
  <Paragraphs>147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Chất lượng xét nghiệm</vt:lpstr>
      <vt:lpstr>PowerPoint Presentation</vt:lpstr>
      <vt:lpstr>PowerPoint Presentation</vt:lpstr>
      <vt:lpstr>Sai sót trong XN và cách phòng ngừa</vt:lpstr>
      <vt:lpstr>Bố trí khu vực xét nghiệm</vt:lpstr>
      <vt:lpstr>Bố trí khu vực xét nghiệm</vt:lpstr>
      <vt:lpstr>Lưu ý: khi thực hiện XN nhanh KN SARS-CoV-2 </vt:lpstr>
      <vt:lpstr>PowerPoint Presentation</vt:lpstr>
      <vt:lpstr>Thu thập mẫu ngoáy dịch tỵ hầu</vt:lpstr>
      <vt:lpstr>PowerPoint Presentation</vt:lpstr>
      <vt:lpstr>Lưu ý</vt:lpstr>
      <vt:lpstr>Quy trình XN nhanh KN SARS-CoV-2</vt:lpstr>
      <vt:lpstr>PowerPoint Presentation</vt:lpstr>
      <vt:lpstr>PowerPoint Presentation</vt:lpstr>
      <vt:lpstr>Biện luận kết quả xét nghiệm nhanh KN</vt:lpstr>
      <vt:lpstr>Kết quả âm tính</vt:lpstr>
      <vt:lpstr>Kết quả dương tính</vt:lpstr>
      <vt:lpstr>Kết quả không hợp lệ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TUAN</cp:lastModifiedBy>
  <cp:revision>697</cp:revision>
  <cp:lastPrinted>2021-12-13T05:25:17Z</cp:lastPrinted>
  <dcterms:created xsi:type="dcterms:W3CDTF">2020-04-14T14:41:00Z</dcterms:created>
  <dcterms:modified xsi:type="dcterms:W3CDTF">2021-12-14T04:25:47Z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